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8" r:id="rId2"/>
    <p:sldId id="256" r:id="rId3"/>
    <p:sldId id="257" r:id="rId4"/>
    <p:sldId id="283" r:id="rId5"/>
    <p:sldId id="284" r:id="rId6"/>
    <p:sldId id="267" r:id="rId7"/>
    <p:sldId id="287" r:id="rId8"/>
    <p:sldId id="285" r:id="rId9"/>
    <p:sldId id="269" r:id="rId10"/>
    <p:sldId id="277" r:id="rId11"/>
    <p:sldId id="28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5" autoAdjust="0"/>
    <p:restoredTop sz="94660"/>
  </p:normalViewPr>
  <p:slideViewPr>
    <p:cSldViewPr snapToGrid="0">
      <p:cViewPr varScale="1">
        <p:scale>
          <a:sx n="85" d="100"/>
          <a:sy n="85" d="100"/>
        </p:scale>
        <p:origin x="48" y="2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8645FD-8096-4451-9422-3BDE63ADE541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CAC68E-F379-4E72-AC22-273B53C28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85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E24E-8C3E-4258-BAAA-CDD16BF483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21D603-73B8-4D09-A378-76A0B6DC4D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01E9C-26FC-4999-B381-E29216E98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B9900-4E0D-430A-89A7-CE02E658075E}" type="datetime1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E9AF2-024C-48C8-A36D-C631C123C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D5BF0-CAA1-44B4-9E68-4525BA1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38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B8543-BF11-4E7D-BC05-D6217B72C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5F2F16-1549-41E8-A613-99D9A80346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BC350-090C-4BF2-900B-57EC53816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2ED9D-8598-4C64-ADC6-4BE857BF8818}" type="datetime1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82096-FF53-4628-8A00-71C40E31C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CCDBE-190D-4172-89AD-183C0C931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51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0B54B7-F942-4DB7-9E10-B4D776C239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01AA77-82E1-41C2-AA8B-89298264F7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F3052-6FE2-47F5-8FD8-D68750BE6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601FA-88F1-41D7-BB98-0EE8187D4834}" type="datetime1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9CB1C-DA63-49A4-9E87-24B52743F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75741-E7AA-459A-9FB6-E68A024FA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8640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Completely 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6010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59605-799D-47C1-A93C-850E015BF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B110-BE59-4D1C-894E-81D27B480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47879-4191-43B7-8108-158120BE8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74D66-F86F-4497-A934-6E16E5CBC17F}" type="datetime1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31B99-433C-4287-9F73-A1FDA233C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4A022-D969-40B6-BBA8-C771D7A7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12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55256-CB1A-4DC9-8661-10BD2BAFE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F411A1-E4BC-4D2D-BE4A-531E78471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64743-9A02-46C4-ADE0-30C53ECA5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026F0-5904-4DF4-906C-E743668868C8}" type="datetime1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B3CB5-1187-4B9F-8B98-46785AA73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28056-2702-4BB8-B216-D19014511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67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4231A-7C26-4CFA-9ED0-08FC9D483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78062-41CC-47B5-BC79-6EF44D3805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4E6788-8FFE-4F35-A550-4E6D7BEB0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9511AF-F300-4D8E-8103-A5D3B800C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B5F3-6D85-45CA-8F78-4A94549D9751}" type="datetime1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E49CC9-D801-42D1-BE7E-53595A065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19E6F-08C1-4328-AFCF-E586BABD2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380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DB7E2-BFB1-4C4E-8582-8B4871403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4071C-D382-4116-AE82-09B80D1C3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CBE2B6-1E69-4E05-93A2-DA6BC87B8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AD216D-7B56-4B9F-9F8E-20A78EE9FC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AB63AE-75B2-4818-966A-4F20215042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C2611E-5158-45FE-A90C-E09BE75D8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7B62-7EA4-4D94-8B6E-7F43235A5754}" type="datetime1">
              <a:rPr lang="en-US" smtClean="0"/>
              <a:t>12/9/2022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36CF5F-668B-4B24-BD4A-F26DC87A1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CFF0C7-7902-4881-A5A5-3515FC3F2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8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BDDA9-972A-4E62-BF70-84A174D7A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B16A72-8810-4D88-A6F4-70AAF208B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BC90D-9609-446F-AE36-F8161C4F2558}" type="datetime1">
              <a:rPr lang="en-US" smtClean="0"/>
              <a:t>12/9/2022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9A680A-2985-44D0-AD46-3778D7CA5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988283-9BC8-42D6-AFA9-39BDC2324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90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8A63C1-DC47-4383-AAF8-4624426B9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04A9F-2268-476D-9459-5B6097CDE12A}" type="datetime1">
              <a:rPr lang="en-US" smtClean="0"/>
              <a:t>12/9/2022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A0B13B-B3CE-448C-ABBC-C0D60B304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3737D-FF46-4E13-873E-0AD24E7C1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140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C3E30-9B77-43F6-AADF-4C11B48D8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EDAC1-ECCD-480A-A4AF-ED58DD87D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118A02-DAF7-418E-8395-C62DEC7462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E1BDD7-B649-4C94-A73C-E5B7C2FD3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474C-7187-4369-89B3-38C318FCBA47}" type="datetime1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9F270E-353B-40CE-B485-63934CB64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1436E0-9113-48DA-B284-0209E8F21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363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511B7-78D8-40A9-9070-8AAE7D235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C59E69-6BC2-4FF5-A86D-30F31230C6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61F46F-759B-4566-81E2-F3BDB70E9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E16371-C1F1-4C82-B410-797CFBB69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D62E1-C6F2-49F1-B153-5616BAD6E445}" type="datetime1">
              <a:rPr lang="en-US" smtClean="0"/>
              <a:t>12/9/2022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4822D-BC07-499B-999B-DB4D5F8AD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538D4-602E-4719-BB6E-F74CDB3C4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939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6D8FDB-B0CE-40E1-A8E5-8310E70A4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BF4CC0-1268-43AA-89DE-6BF8E6092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37414-C4F8-4490-B166-D884F32B6E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ABCAC-15FC-40FF-BC24-78A1D68E3517}" type="datetime1">
              <a:rPr lang="en-US" smtClean="0"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C16A6-6039-4DD0-96EC-ADCAACDB47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38A42-3F4C-4CFA-BCAD-DDC576236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09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subTitle" idx="4294967295"/>
          </p:nvPr>
        </p:nvSpPr>
        <p:spPr>
          <a:xfrm>
            <a:off x="3162000" y="2791700"/>
            <a:ext cx="6695200" cy="10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en" sz="4800" b="1" i="1" dirty="0">
                <a:latin typeface="Lora"/>
                <a:ea typeface="Lora"/>
                <a:cs typeface="Lora"/>
                <a:sym typeface="Lora"/>
              </a:rPr>
              <a:t>I am Arshak Rezvani 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" sz="2400" dirty="0">
                <a:solidFill>
                  <a:schemeClr val="dk1"/>
                </a:solidFill>
              </a:rPr>
              <a:t>I am here because I love to give presentations. </a:t>
            </a:r>
            <a:endParaRPr sz="2400" dirty="0">
              <a:solidFill>
                <a:schemeClr val="dk1"/>
              </a:solidFill>
            </a:endParaRPr>
          </a:p>
          <a:p>
            <a:pPr marL="0" indent="0">
              <a:spcBef>
                <a:spcPts val="800"/>
              </a:spcBef>
              <a:buClr>
                <a:schemeClr val="dk1"/>
              </a:buClr>
              <a:buSzPts val="1100"/>
              <a:buNone/>
            </a:pPr>
            <a:r>
              <a:rPr lang="en" sz="2400" dirty="0">
                <a:solidFill>
                  <a:schemeClr val="dk1"/>
                </a:solidFill>
              </a:rPr>
              <a:t>You can find me at @ArshakRz</a:t>
            </a:r>
            <a:endParaRPr b="1" dirty="0"/>
          </a:p>
        </p:txBody>
      </p:sp>
      <p:cxnSp>
        <p:nvCxnSpPr>
          <p:cNvPr id="101" name="Google Shape;101;p14"/>
          <p:cNvCxnSpPr/>
          <p:nvPr/>
        </p:nvCxnSpPr>
        <p:spPr>
          <a:xfrm>
            <a:off x="8600" y="1905000"/>
            <a:ext cx="3196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" name="Google Shape;102;p14"/>
          <p:cNvPicPr preferRelativeResize="0"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3" t="15870" r="29854" b="50768"/>
          <a:stretch/>
        </p:blipFill>
        <p:spPr>
          <a:xfrm>
            <a:off x="1163288" y="1088733"/>
            <a:ext cx="1511600" cy="1511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ctrTitle" idx="4294967295"/>
          </p:nvPr>
        </p:nvSpPr>
        <p:spPr>
          <a:xfrm>
            <a:off x="3162167" y="1088733"/>
            <a:ext cx="6544000" cy="15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8000" dirty="0"/>
              <a:t>Hello!</a:t>
            </a:r>
            <a:endParaRPr sz="8000" dirty="0"/>
          </a:p>
        </p:txBody>
      </p:sp>
      <p:cxnSp>
        <p:nvCxnSpPr>
          <p:cNvPr id="104" name="Google Shape;104;p14"/>
          <p:cNvCxnSpPr/>
          <p:nvPr/>
        </p:nvCxnSpPr>
        <p:spPr>
          <a:xfrm>
            <a:off x="6317867" y="1905000"/>
            <a:ext cx="5874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287EE506-D508-42D5-8707-135763639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/>
              <a:t>References</a:t>
            </a:r>
            <a:r>
              <a:rPr lang="en-GB" sz="2800" b="1" dirty="0"/>
              <a:t> </a:t>
            </a:r>
            <a:endParaRPr lang="en-US" sz="2800" b="1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3150E7E-6749-43D0-9C8D-261E54449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55000" lnSpcReduction="20000"/>
          </a:bodyPr>
          <a:lstStyle/>
          <a:p>
            <a:r>
              <a:rPr lang="en-US" dirty="0" err="1"/>
              <a:t>Hajipour</a:t>
            </a:r>
            <a:r>
              <a:rPr lang="en-US" dirty="0"/>
              <a:t> </a:t>
            </a:r>
            <a:r>
              <a:rPr lang="en-US" dirty="0" err="1"/>
              <a:t>Sardouie</a:t>
            </a:r>
            <a:r>
              <a:rPr lang="en-US" dirty="0"/>
              <a:t>, </a:t>
            </a:r>
            <a:r>
              <a:rPr lang="en-US" dirty="0" err="1"/>
              <a:t>Sepideh</a:t>
            </a:r>
            <a:r>
              <a:rPr lang="en-US" dirty="0"/>
              <a:t>. " EEG Signal Processing Course Notes." </a:t>
            </a:r>
            <a:r>
              <a:rPr lang="en-US" i="1" dirty="0"/>
              <a:t>Sharif University of Technology</a:t>
            </a:r>
            <a:r>
              <a:rPr lang="en-US" dirty="0"/>
              <a:t>(2022). [1]</a:t>
            </a:r>
          </a:p>
          <a:p>
            <a:r>
              <a:rPr lang="en-US" dirty="0" err="1"/>
              <a:t>Amini</a:t>
            </a:r>
            <a:r>
              <a:rPr lang="en-US" dirty="0"/>
              <a:t>, </a:t>
            </a:r>
            <a:r>
              <a:rPr lang="en-US" dirty="0" err="1"/>
              <a:t>Arash</a:t>
            </a:r>
            <a:r>
              <a:rPr lang="en-US" dirty="0"/>
              <a:t> A. " Graph Signal Processing Course Notes." </a:t>
            </a:r>
            <a:r>
              <a:rPr lang="en-US" i="1" dirty="0"/>
              <a:t> Sharif University of Technology</a:t>
            </a:r>
            <a:r>
              <a:rPr lang="en-US" dirty="0"/>
              <a:t>(2021). [2]</a:t>
            </a:r>
          </a:p>
          <a:p>
            <a:r>
              <a:rPr lang="en-US" dirty="0"/>
              <a:t>Wendling, Fabrice, et al. "From EEG signals to brain connectivity: a model-based evaluation of interdependence measures." </a:t>
            </a:r>
            <a:r>
              <a:rPr lang="en-US" i="1" dirty="0"/>
              <a:t>Journal of neuroscience methods</a:t>
            </a:r>
            <a:r>
              <a:rPr lang="en-US" dirty="0"/>
              <a:t> 183.1 (2009): 9-18. [3]</a:t>
            </a:r>
          </a:p>
          <a:p>
            <a:r>
              <a:rPr lang="en-US" dirty="0"/>
              <a:t>López, </a:t>
            </a:r>
            <a:r>
              <a:rPr lang="en-US" dirty="0" err="1"/>
              <a:t>Rafae</a:t>
            </a:r>
            <a:r>
              <a:rPr lang="en-US" dirty="0"/>
              <a:t> </a:t>
            </a:r>
            <a:r>
              <a:rPr lang="en-US" dirty="0" err="1"/>
              <a:t>Lemuz</a:t>
            </a:r>
            <a:r>
              <a:rPr lang="en-US" dirty="0"/>
              <a:t>, et al. "Graph theory for brain connectivity characterization from EEG." </a:t>
            </a:r>
            <a:r>
              <a:rPr lang="en-US" i="1" dirty="0"/>
              <a:t>2020 10th International Symposium on Signal, Image, Video and Communications (ISIVC)</a:t>
            </a:r>
            <a:r>
              <a:rPr lang="en-US" dirty="0"/>
              <a:t>. IEEE, 2021. [4]</a:t>
            </a:r>
          </a:p>
          <a:p>
            <a:r>
              <a:rPr lang="en-US" dirty="0" err="1"/>
              <a:t>Kalofolias</a:t>
            </a:r>
            <a:r>
              <a:rPr lang="en-US" dirty="0"/>
              <a:t>, Vassilis. "How to learn a graph from smooth signals." </a:t>
            </a:r>
            <a:r>
              <a:rPr lang="en-US" i="1" dirty="0"/>
              <a:t>Artificial Intelligence and Statistics</a:t>
            </a:r>
            <a:r>
              <a:rPr lang="en-US" dirty="0"/>
              <a:t>. PMLR, 2016. [5]</a:t>
            </a:r>
          </a:p>
          <a:p>
            <a:r>
              <a:rPr lang="en-US" dirty="0" err="1"/>
              <a:t>Kalofolias</a:t>
            </a:r>
            <a:r>
              <a:rPr lang="en-US" dirty="0"/>
              <a:t>, Vassilis, and </a:t>
            </a:r>
            <a:r>
              <a:rPr lang="en-US" dirty="0" err="1"/>
              <a:t>Nathanaël</a:t>
            </a:r>
            <a:r>
              <a:rPr lang="en-US" dirty="0"/>
              <a:t> </a:t>
            </a:r>
            <a:r>
              <a:rPr lang="en-US" dirty="0" err="1"/>
              <a:t>Perraudin</a:t>
            </a:r>
            <a:r>
              <a:rPr lang="en-US" dirty="0"/>
              <a:t>. "Large scale graph learning from smooth signals." </a:t>
            </a:r>
            <a:r>
              <a:rPr lang="en-US" i="1" dirty="0" err="1"/>
              <a:t>arXiv</a:t>
            </a:r>
            <a:r>
              <a:rPr lang="en-US" i="1" dirty="0"/>
              <a:t> preprint arXiv:1710.05654</a:t>
            </a:r>
            <a:r>
              <a:rPr lang="en-US" dirty="0"/>
              <a:t> (2017). [6]</a:t>
            </a:r>
          </a:p>
          <a:p>
            <a:r>
              <a:rPr lang="en-US" dirty="0" err="1"/>
              <a:t>Rubinov</a:t>
            </a:r>
            <a:r>
              <a:rPr lang="en-US" dirty="0"/>
              <a:t>, </a:t>
            </a:r>
            <a:r>
              <a:rPr lang="en-US" dirty="0" err="1"/>
              <a:t>Mikail</a:t>
            </a:r>
            <a:r>
              <a:rPr lang="en-US" dirty="0"/>
              <a:t>, and Olaf </a:t>
            </a:r>
            <a:r>
              <a:rPr lang="en-US" dirty="0" err="1"/>
              <a:t>Sporns</a:t>
            </a:r>
            <a:r>
              <a:rPr lang="en-US" dirty="0"/>
              <a:t>. "Complex network measures of brain connectivity: uses and interpretations." </a:t>
            </a:r>
            <a:r>
              <a:rPr lang="en-US" i="1" dirty="0"/>
              <a:t>Neuroimage</a:t>
            </a:r>
            <a:r>
              <a:rPr lang="en-US" dirty="0"/>
              <a:t> 52.3 (2010): 1059-1069. [7]</a:t>
            </a:r>
          </a:p>
          <a:p>
            <a:r>
              <a:rPr lang="en-US" dirty="0"/>
              <a:t>Sen, Bhaskar, et al. "Classification of obsessive-compulsive disorder from resting-state fMRI." </a:t>
            </a:r>
            <a:r>
              <a:rPr lang="en-US" i="1" dirty="0"/>
              <a:t>2016 38th Annual International Conference of the IEEE Engineering in Medicine and Biology Society (EMBC)</a:t>
            </a:r>
            <a:r>
              <a:rPr lang="en-US" dirty="0"/>
              <a:t>. IEEE, 2016. [8]</a:t>
            </a:r>
          </a:p>
          <a:p>
            <a:r>
              <a:rPr lang="en-US" dirty="0" err="1"/>
              <a:t>Saboksayr</a:t>
            </a:r>
            <a:r>
              <a:rPr lang="en-US" dirty="0"/>
              <a:t>, </a:t>
            </a:r>
            <a:r>
              <a:rPr lang="en-US" dirty="0" err="1"/>
              <a:t>Seyed</a:t>
            </a:r>
            <a:r>
              <a:rPr lang="en-US" dirty="0"/>
              <a:t> Saman, Gonzalo </a:t>
            </a:r>
            <a:r>
              <a:rPr lang="en-US" dirty="0" err="1"/>
              <a:t>Mateos</a:t>
            </a:r>
            <a:r>
              <a:rPr lang="en-US" dirty="0"/>
              <a:t>, and </a:t>
            </a:r>
            <a:r>
              <a:rPr lang="en-US" dirty="0" err="1"/>
              <a:t>Mujdat</a:t>
            </a:r>
            <a:r>
              <a:rPr lang="en-US" dirty="0"/>
              <a:t> Cetin. "EEG-based emotion classification using graph signal processing." </a:t>
            </a:r>
            <a:r>
              <a:rPr lang="en-US" i="1" dirty="0"/>
              <a:t>ICASSP 2021-2021 IEEE International Conference on Acoustics, Speech and Signal Processing (ICASSP)</a:t>
            </a:r>
            <a:r>
              <a:rPr lang="en-US" dirty="0"/>
              <a:t>. IEEE, 2021. [9]</a:t>
            </a:r>
          </a:p>
          <a:p>
            <a:r>
              <a:rPr lang="en-US" dirty="0"/>
              <a:t>Mathur, Priyanka, and Vijay Kumar Chakka. "Graph Signal Processing Based Cross-Subject Mental Task Classification Using Multi-Channel EEG Signals." </a:t>
            </a:r>
            <a:r>
              <a:rPr lang="en-US" i="1" dirty="0"/>
              <a:t>IEEE Sensors Journal</a:t>
            </a:r>
            <a:r>
              <a:rPr lang="en-US" dirty="0"/>
              <a:t> 22.8 (2022): 7971-7978. [10]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A7FE9639-D73A-48BE-820E-8278A2924C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66967F-0896-41F4-B257-DE24EF0BC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700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6600" b="1" dirty="0"/>
            </a:br>
            <a:endParaRPr lang="en-US" sz="6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928932D-45B8-44DE-BD3F-56A635FAC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886" y="732631"/>
            <a:ext cx="4050225" cy="3235085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6B22D1-9232-4DA4-B8F3-19F3DB125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B87E82-497C-4A6E-B639-327740DF195A}"/>
              </a:ext>
            </a:extLst>
          </p:cNvPr>
          <p:cNvSpPr txBox="1"/>
          <p:nvPr/>
        </p:nvSpPr>
        <p:spPr>
          <a:xfrm>
            <a:off x="3031330" y="4659429"/>
            <a:ext cx="6129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Thanks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210232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24CCB1B-2850-4949-9341-1082003E26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9197" y="2844714"/>
            <a:ext cx="10213604" cy="2406074"/>
          </a:xfrm>
        </p:spPr>
        <p:txBody>
          <a:bodyPr>
            <a:normAutofit/>
          </a:bodyPr>
          <a:lstStyle/>
          <a:p>
            <a:pPr rtl="1"/>
            <a:r>
              <a:rPr lang="en-US" sz="2800" b="1" dirty="0"/>
              <a:t>Comparison of Multi-Channel EEG Based Graph Learning Methods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Supervisor: Dr. Mohammad B.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Shamsollahi</a:t>
            </a: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Tutor: Dr. </a:t>
            </a:r>
            <a:r>
              <a:rPr lang="en-US" b="0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Mohammad </a:t>
            </a:r>
            <a:r>
              <a:rPr lang="en-US" b="0" i="0" u="none" strike="noStrike" dirty="0" err="1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Memarian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4C1262DC-770F-45C7-B51E-65572E4701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415" y="409049"/>
            <a:ext cx="1773169" cy="177316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1828D8-BE29-99A3-ADE1-71304AEDC28D}"/>
              </a:ext>
            </a:extLst>
          </p:cNvPr>
          <p:cNvSpPr txBox="1"/>
          <p:nvPr/>
        </p:nvSpPr>
        <p:spPr>
          <a:xfrm>
            <a:off x="10103277" y="6488668"/>
            <a:ext cx="2199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#WomanLifeLiberty</a:t>
            </a:r>
          </a:p>
        </p:txBody>
      </p:sp>
    </p:spTree>
    <p:extLst>
      <p:ext uri="{BB962C8B-B14F-4D97-AF65-F5344CB8AC3E}">
        <p14:creationId xmlns:p14="http://schemas.microsoft.com/office/powerpoint/2010/main" val="3987296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301" y="623347"/>
            <a:ext cx="10515600" cy="575397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/>
              <a:t>What is a Multi-Channel EEG Signal? [1]</a:t>
            </a:r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DF7D6C19-AB2F-4FDC-BC5B-07722FF23A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0CAA36-E9F3-4FB0-92D0-6B32B8AD4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77772B-0627-9227-CF11-F9289208D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Electrode placement systems.</a:t>
            </a:r>
          </a:p>
          <a:p>
            <a:pPr lvl="1"/>
            <a:r>
              <a:rPr lang="en-US" dirty="0"/>
              <a:t>The 10-20 System of Electrode Placement</a:t>
            </a:r>
          </a:p>
          <a:p>
            <a:r>
              <a:rPr lang="en-US" dirty="0"/>
              <a:t>Electroencephalogram Time Series and Channels.</a:t>
            </a:r>
          </a:p>
          <a:p>
            <a:r>
              <a:rPr lang="en-US" dirty="0"/>
              <a:t>Like Noise!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C670A2-CA0A-71EF-7C43-7346F370D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413" y="1220950"/>
            <a:ext cx="9476975" cy="5500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CFEBEAB-E686-A1AF-4874-B58127D2B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315" y="1125849"/>
            <a:ext cx="5811685" cy="51966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6569E48-0686-AF59-4900-8713A2707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6902" y="725986"/>
            <a:ext cx="8465999" cy="61320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B1BA8C-0731-1F64-2BA4-9A7B66249E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6327" y="1318821"/>
            <a:ext cx="4293974" cy="455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0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301" y="623347"/>
            <a:ext cx="10515600" cy="575397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/>
              <a:t>Pre-Processing [1]</a:t>
            </a:r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DF7D6C19-AB2F-4FDC-BC5B-07722FF23A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0CAA36-E9F3-4FB0-92D0-6B32B8AD4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77772B-0627-9227-CF11-F9289208D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Artifact Rejection</a:t>
            </a:r>
          </a:p>
          <a:p>
            <a:pPr lvl="2"/>
            <a:r>
              <a:rPr lang="en-US" dirty="0"/>
              <a:t>Physiologic </a:t>
            </a:r>
          </a:p>
          <a:p>
            <a:pPr lvl="3"/>
            <a:r>
              <a:rPr lang="en-US" dirty="0"/>
              <a:t>EMG</a:t>
            </a:r>
          </a:p>
          <a:p>
            <a:pPr lvl="3"/>
            <a:r>
              <a:rPr lang="en-US" dirty="0"/>
              <a:t>ECG</a:t>
            </a:r>
          </a:p>
          <a:p>
            <a:pPr lvl="3"/>
            <a:r>
              <a:rPr lang="en-US" dirty="0"/>
              <a:t>EOG</a:t>
            </a:r>
          </a:p>
          <a:p>
            <a:pPr lvl="3"/>
            <a:r>
              <a:rPr lang="en-US" dirty="0"/>
              <a:t>Blinking</a:t>
            </a:r>
          </a:p>
          <a:p>
            <a:pPr lvl="3"/>
            <a:r>
              <a:rPr lang="en-US" dirty="0"/>
              <a:t>Sweat</a:t>
            </a:r>
          </a:p>
          <a:p>
            <a:pPr lvl="2"/>
            <a:r>
              <a:rPr lang="en-US" dirty="0"/>
              <a:t>Non-Physiologic </a:t>
            </a:r>
          </a:p>
          <a:p>
            <a:pPr lvl="3"/>
            <a:r>
              <a:rPr lang="en-US" dirty="0"/>
              <a:t>AC electrical and electromagnetic interferences</a:t>
            </a:r>
          </a:p>
          <a:p>
            <a:pPr lvl="3"/>
            <a:r>
              <a:rPr lang="en-US" dirty="0"/>
              <a:t>Electrode pop and Movement </a:t>
            </a:r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1C5728-44C5-C512-842F-828701F81C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58" t="805" r="258"/>
          <a:stretch/>
        </p:blipFill>
        <p:spPr>
          <a:xfrm>
            <a:off x="1775326" y="417464"/>
            <a:ext cx="9319737" cy="60230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73AA3B-6DA0-1D21-3AB3-4351EBFB01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2"/>
          <a:stretch/>
        </p:blipFill>
        <p:spPr>
          <a:xfrm>
            <a:off x="1967441" y="810062"/>
            <a:ext cx="9288459" cy="558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6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301" y="623347"/>
            <a:ext cx="10515600" cy="575397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/>
              <a:t>EEG as a Random Process [1]</a:t>
            </a:r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DF7D6C19-AB2F-4FDC-BC5B-07722FF23A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0CAA36-E9F3-4FB0-92D0-6B32B8AD4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177772B-0627-9227-CF11-F9289208DA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Ergodicity </a:t>
                </a:r>
              </a:p>
              <a:p>
                <a:pPr lvl="1"/>
                <a:r>
                  <a:rPr lang="en-US" dirty="0"/>
                  <a:t>Mean Ergodic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pt-BR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limLoc m:val="undOvr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4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Correlation Ergodic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pt-BR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limLoc m:val="undOv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4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Averaging between trials </a:t>
                </a:r>
              </a:p>
              <a:p>
                <a:pPr lvl="1"/>
                <a:r>
                  <a:rPr lang="en-US" dirty="0"/>
                  <a:t>because indeterministic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3"/>
                <a:endParaRPr lang="en-US" dirty="0"/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177772B-0627-9227-CF11-F9289208DA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448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But What is a Graph Signal? [2]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7E65C-C425-464F-9645-A4B6FBB68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B Nazanin" panose="00000400000000000000" pitchFamily="2" charset="-78"/>
              </a:rPr>
              <a:t>A Graph! </a:t>
            </a:r>
          </a:p>
          <a:p>
            <a:pPr lvl="1"/>
            <a:r>
              <a:rPr lang="en-US" dirty="0">
                <a:cs typeface="B Nazanin" panose="00000400000000000000" pitchFamily="2" charset="-78"/>
              </a:rPr>
              <a:t>Adjacency Matrix</a:t>
            </a:r>
          </a:p>
          <a:p>
            <a:pPr lvl="1"/>
            <a:r>
              <a:rPr lang="en-US" dirty="0">
                <a:cs typeface="B Nazanin" panose="00000400000000000000" pitchFamily="2" charset="-78"/>
              </a:rPr>
              <a:t>Laplacian Matrix</a:t>
            </a:r>
          </a:p>
          <a:p>
            <a:r>
              <a:rPr lang="en-US" dirty="0">
                <a:cs typeface="B Nazanin" panose="00000400000000000000" pitchFamily="2" charset="-78"/>
              </a:rPr>
              <a:t>Graph Signal</a:t>
            </a:r>
          </a:p>
          <a:p>
            <a:pPr lvl="1"/>
            <a:r>
              <a:rPr lang="en-US" dirty="0">
                <a:cs typeface="B Nazanin" panose="00000400000000000000" pitchFamily="2" charset="-78"/>
              </a:rPr>
              <a:t>Definition and Example</a:t>
            </a:r>
          </a:p>
          <a:p>
            <a:pPr lvl="2"/>
            <a:r>
              <a:rPr lang="en-US" dirty="0">
                <a:cs typeface="B Nazanin" panose="00000400000000000000" pitchFamily="2" charset="-78"/>
              </a:rPr>
              <a:t>It’s a Domain</a:t>
            </a:r>
          </a:p>
          <a:p>
            <a:pPr lvl="3"/>
            <a:r>
              <a:rPr lang="en-US" dirty="0">
                <a:cs typeface="B Nazanin" panose="00000400000000000000" pitchFamily="2" charset="-78"/>
              </a:rPr>
              <a:t>Time</a:t>
            </a:r>
          </a:p>
          <a:p>
            <a:pPr lvl="3"/>
            <a:r>
              <a:rPr lang="en-US" dirty="0">
                <a:cs typeface="B Nazanin" panose="00000400000000000000" pitchFamily="2" charset="-78"/>
              </a:rPr>
              <a:t>Frequency </a:t>
            </a:r>
          </a:p>
          <a:p>
            <a:pPr lvl="3"/>
            <a:r>
              <a:rPr lang="en-US" dirty="0">
                <a:cs typeface="B Nazanin" panose="00000400000000000000" pitchFamily="2" charset="-78"/>
              </a:rPr>
              <a:t>Vertices </a:t>
            </a:r>
          </a:p>
          <a:p>
            <a:pPr lvl="2"/>
            <a:r>
              <a:rPr lang="en-US" b="1" dirty="0">
                <a:cs typeface="B Nazanin" panose="00000400000000000000" pitchFamily="2" charset="-78"/>
              </a:rPr>
              <a:t>No Order!</a:t>
            </a:r>
          </a:p>
          <a:p>
            <a:pPr lvl="3"/>
            <a:r>
              <a:rPr lang="en-US" dirty="0">
                <a:cs typeface="B Nazanin" panose="00000400000000000000" pitchFamily="2" charset="-78"/>
              </a:rPr>
              <a:t>A Vector</a:t>
            </a:r>
          </a:p>
          <a:p>
            <a:pPr marL="457200" lvl="1" indent="0">
              <a:buNone/>
            </a:pPr>
            <a:endParaRPr lang="fa-IR" dirty="0">
              <a:cs typeface="B Nazanin" panose="00000400000000000000" pitchFamily="2" charset="-78"/>
            </a:endParaRPr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3256C4F-9508-4A05-99B2-74552DC9D5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870FE-DA8E-424E-9665-3070B43B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9125" y="6294642"/>
            <a:ext cx="2743200" cy="365125"/>
          </a:xfrm>
        </p:spPr>
        <p:txBody>
          <a:bodyPr/>
          <a:lstStyle/>
          <a:p>
            <a:fld id="{20180640-C14E-45D9-9DB0-B0DE124257E1}" type="slidenum">
              <a:rPr lang="en-US" smtClean="0"/>
              <a:t>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88ED3F-062E-26A5-FD79-422B0BE88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765" y="1825625"/>
            <a:ext cx="7007393" cy="35875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919C3D-9A97-3C84-E373-E730206FCF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773" y="2200176"/>
            <a:ext cx="5667375" cy="28384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FEE0F6-ED0C-85E4-EDFD-6FEC7FBE4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3345" y="1351131"/>
            <a:ext cx="3200423" cy="49435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4C1B37C-AF76-C61C-7BB3-43F6E1BAE8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049" y="1223455"/>
            <a:ext cx="2837013" cy="243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35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Graph Operations 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>
                    <a:cs typeface="B Nazanin" panose="00000400000000000000" pitchFamily="2" charset="-78"/>
                  </a:rPr>
                  <a:t>Graph Shift</a:t>
                </a:r>
              </a:p>
              <a:p>
                <a:pPr lvl="1"/>
                <a:r>
                  <a:rPr lang="en-US" dirty="0">
                    <a:cs typeface="B Nazanin" panose="00000400000000000000" pitchFamily="2" charset="-78"/>
                  </a:rPr>
                  <a:t>Multiplication by Laplacian Matrix</a:t>
                </a:r>
              </a:p>
              <a:p>
                <a:pPr lvl="2"/>
                <a:r>
                  <a:rPr lang="en-US" dirty="0">
                    <a:cs typeface="B Nazanin" panose="00000400000000000000" pitchFamily="2" charset="-78"/>
                  </a:rPr>
                  <a:t>Shift with weights like time series</a:t>
                </a:r>
              </a:p>
              <a:p>
                <a:r>
                  <a:rPr lang="en-US" dirty="0">
                    <a:cs typeface="B Nazanin" panose="00000400000000000000" pitchFamily="2" charset="-78"/>
                  </a:rPr>
                  <a:t>Graph Fourier Transform(GDFT)</a:t>
                </a:r>
              </a:p>
              <a:p>
                <a:pPr lvl="1"/>
                <a:r>
                  <a:rPr lang="en-US" dirty="0">
                    <a:cs typeface="B Nazanin" panose="00000400000000000000" pitchFamily="2" charset="-78"/>
                  </a:rPr>
                  <a:t>Linear Shift Invariant Systems(LSI)</a:t>
                </a:r>
              </a:p>
              <a:p>
                <a:pPr lvl="1"/>
                <a:r>
                  <a:rPr lang="en-US" dirty="0">
                    <a:cs typeface="B Nazanin" panose="00000400000000000000" pitchFamily="2" charset="-78"/>
                  </a:rPr>
                  <a:t>Eigen Function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>
                    <a:cs typeface="B Nazanin" panose="00000400000000000000" pitchFamily="2" charset="-78"/>
                  </a:rPr>
                  <a:t> for time series </a:t>
                </a:r>
              </a:p>
              <a:p>
                <a:pPr lvl="2"/>
                <a:r>
                  <a:rPr lang="en-US" dirty="0">
                    <a:cs typeface="B Nazanin" panose="00000400000000000000" pitchFamily="2" charset="-78"/>
                  </a:rPr>
                  <a:t>Eigen Vectors of Laplacian Matrix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𝐿𝑥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𝑖𝑠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𝑒𝑖𝑔𝑒𝑛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𝑣𝑒𝑐𝑡𝑜𝑟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𝑓𝑜𝑟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𝐿</m:t>
                    </m:r>
                  </m:oMath>
                </a14:m>
                <a:endParaRPr lang="en-US" dirty="0">
                  <a:cs typeface="B Nazanin" panose="00000400000000000000" pitchFamily="2" charset="-78"/>
                </a:endParaRPr>
              </a:p>
              <a:p>
                <a:r>
                  <a:rPr lang="en-US" dirty="0">
                    <a:cs typeface="B Nazanin" panose="00000400000000000000" pitchFamily="2" charset="-78"/>
                  </a:rPr>
                  <a:t>Graph Filtering and Convolution</a:t>
                </a:r>
              </a:p>
              <a:p>
                <a:endParaRPr lang="en-US" dirty="0">
                  <a:cs typeface="B Nazanin" panose="00000400000000000000" pitchFamily="2" charset="-78"/>
                </a:endParaRPr>
              </a:p>
              <a:p>
                <a:endParaRPr lang="en-US" dirty="0">
                  <a:cs typeface="B Nazanin" panose="00000400000000000000" pitchFamily="2" charset="-78"/>
                </a:endParaRPr>
              </a:p>
              <a:p>
                <a:r>
                  <a:rPr lang="en-US" dirty="0">
                    <a:cs typeface="B Nazanin" panose="00000400000000000000" pitchFamily="2" charset="-78"/>
                  </a:rPr>
                  <a:t>Sampling Over Graphs</a:t>
                </a:r>
              </a:p>
              <a:p>
                <a:r>
                  <a:rPr lang="en-US" dirty="0">
                    <a:cs typeface="B Nazanin" panose="00000400000000000000" pitchFamily="2" charset="-78"/>
                  </a:rPr>
                  <a:t>Graph Wavelet Transform</a:t>
                </a:r>
              </a:p>
              <a:p>
                <a:endParaRPr lang="en-US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2801" b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3256C4F-9508-4A05-99B2-74552DC9D5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870FE-DA8E-424E-9665-3070B43B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9125" y="6294642"/>
            <a:ext cx="2743200" cy="365125"/>
          </a:xfrm>
        </p:spPr>
        <p:txBody>
          <a:bodyPr/>
          <a:lstStyle/>
          <a:p>
            <a:fld id="{20180640-C14E-45D9-9DB0-B0DE124257E1}" type="slidenum">
              <a:rPr lang="en-US" smtClean="0"/>
              <a:t>7</a:t>
            </a:fld>
            <a:endParaRPr lang="en-US" dirty="0"/>
          </a:p>
        </p:txBody>
      </p:sp>
      <p:pic>
        <p:nvPicPr>
          <p:cNvPr id="1026" name="Picture 2" descr="Basic Signal Operations in DSP: Time Shifting, Time Scaling, and Time  Reversal - Technical Articles">
            <a:extLst>
              <a:ext uri="{FF2B5EF4-FFF2-40B4-BE49-F238E27FC236}">
                <a16:creationId xmlns:a16="http://schemas.microsoft.com/office/drawing/2014/main" id="{2C61D85B-554B-EC64-452C-983D4BD8B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99312"/>
            <a:ext cx="5974187" cy="398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B8CA72A-725D-BA30-BAFB-B5F379C79070}"/>
              </a:ext>
            </a:extLst>
          </p:cNvPr>
          <p:cNvGrpSpPr/>
          <p:nvPr/>
        </p:nvGrpSpPr>
        <p:grpSpPr>
          <a:xfrm>
            <a:off x="6933830" y="1467056"/>
            <a:ext cx="3994190" cy="5119720"/>
            <a:chOff x="6933830" y="1467056"/>
            <a:chExt cx="3994190" cy="511972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E2ABDC2-93C0-6ECB-5FB4-25FC3927B4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32" r="70301" b="24593"/>
            <a:stretch/>
          </p:blipFill>
          <p:spPr>
            <a:xfrm>
              <a:off x="7188376" y="1467056"/>
              <a:ext cx="3485098" cy="225514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93562F3-0606-134C-C593-410F7626BD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21" t="51723" r="18241"/>
            <a:stretch/>
          </p:blipFill>
          <p:spPr>
            <a:xfrm>
              <a:off x="6933830" y="4015723"/>
              <a:ext cx="3994190" cy="216124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F586AB4-2A07-D225-2BD8-3D9B47302854}"/>
                </a:ext>
              </a:extLst>
            </p:cNvPr>
            <p:cNvSpPr txBox="1"/>
            <p:nvPr/>
          </p:nvSpPr>
          <p:spPr>
            <a:xfrm>
              <a:off x="7934617" y="3646391"/>
              <a:ext cx="1952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Initial Signal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3DC104-F93E-D0EF-45D0-00CA3A2ED39C}"/>
                </a:ext>
              </a:extLst>
            </p:cNvPr>
            <p:cNvSpPr txBox="1"/>
            <p:nvPr/>
          </p:nvSpPr>
          <p:spPr>
            <a:xfrm>
              <a:off x="7954817" y="6217444"/>
              <a:ext cx="1952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Shifted Signal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1C57FBB-6393-0D15-3052-0AFF82A9D7D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3740" y="4603100"/>
            <a:ext cx="4826721" cy="77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Learning Graphs From A Smooth Signal[3]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cs typeface="B Nazanin" panose="00000400000000000000" pitchFamily="2" charset="-78"/>
                  </a:rPr>
                  <a:t>Using smoothness and time series properties</a:t>
                </a:r>
              </a:p>
              <a:p>
                <a:pPr lvl="1"/>
                <a:r>
                  <a:rPr lang="en-US" dirty="0">
                    <a:cs typeface="B Nazanin" panose="00000400000000000000" pitchFamily="2" charset="-78"/>
                  </a:rPr>
                  <a:t>Smoothness on the Graph: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9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fPr>
                        <m:num>
                          <m:r>
                            <a:rPr lang="en-US" sz="19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1</m:t>
                          </m:r>
                        </m:num>
                        <m:den>
                          <m:r>
                            <a:rPr lang="en-US" sz="19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9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naryPr>
                        <m:sub>
                          <m:r>
                            <a:rPr lang="en-US" sz="19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𝑖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sz="19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9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9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US" sz="19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9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900" i="1">
                                          <a:latin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900" i="1">
                                          <a:latin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900" i="1">
                                          <a:latin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9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2</m:t>
                          </m:r>
                        </m:sup>
                      </m:sSup>
                      <m:r>
                        <a:rPr lang="en-US" sz="1900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r>
                        <a:rPr lang="en-US" sz="1900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𝑡𝑟</m:t>
                      </m:r>
                      <m:r>
                        <a:rPr lang="en-US" sz="1900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(</m:t>
                      </m:r>
                      <m:sSup>
                        <m:sSupPr>
                          <m:ctrlPr>
                            <a:rPr lang="en-US" sz="19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pPr>
                        <m:e>
                          <m:r>
                            <a:rPr lang="en-US" sz="19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𝑋</m:t>
                          </m:r>
                        </m:e>
                        <m:sup>
                          <m:r>
                            <a:rPr lang="en-US" sz="1900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𝑇</m:t>
                          </m:r>
                        </m:sup>
                      </m:sSup>
                      <m:r>
                        <a:rPr lang="en-US" sz="1900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𝐿𝑋</m:t>
                      </m:r>
                      <m:r>
                        <a:rPr lang="en-US" sz="1900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)</m:t>
                      </m:r>
                    </m:oMath>
                  </m:oMathPara>
                </a14:m>
                <a:endParaRPr lang="en-US" sz="2600" dirty="0">
                  <a:cs typeface="B Nazanin" panose="00000400000000000000" pitchFamily="2" charset="-78"/>
                </a:endParaRPr>
              </a:p>
              <a:p>
                <a:pPr lvl="1"/>
                <a:r>
                  <a:rPr lang="en-US" dirty="0">
                    <a:cs typeface="B Nazanin" panose="00000400000000000000" pitchFamily="2" charset="-78"/>
                  </a:rPr>
                  <a:t>The Optimization Problem:</a:t>
                </a:r>
              </a:p>
              <a:p>
                <a:pPr marL="1371600" lvl="3" indent="0">
                  <a:buNone/>
                </a:pPr>
                <a:r>
                  <a:rPr lang="en-US" dirty="0">
                    <a:cs typeface="B Nazanin" panose="00000400000000000000" pitchFamily="2" charset="-78"/>
                  </a:rPr>
                  <a:t>		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i="1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𝐿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∈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ℒ</m:t>
                            </m:r>
                          </m:lim>
                        </m:limLow>
                      </m:fName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𝑡𝑟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(</m:t>
                        </m:r>
                      </m:e>
                    </m:func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LX</m:t>
                    </m:r>
                    <m:r>
                      <a:rPr lang="en-US" sz="200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)+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f</m:t>
                    </m:r>
                    <m:r>
                      <a:rPr lang="en-US" sz="200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(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L</m:t>
                    </m:r>
                    <m:r>
                      <a:rPr lang="en-US" sz="200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)</m:t>
                    </m:r>
                  </m:oMath>
                </a14:m>
                <a:endParaRPr lang="en-US" dirty="0">
                  <a:cs typeface="B Nazanin" panose="00000400000000000000" pitchFamily="2" charset="-78"/>
                </a:endParaRPr>
              </a:p>
              <a:p>
                <a:r>
                  <a:rPr lang="en-US" dirty="0">
                    <a:cs typeface="B Nazanin" panose="00000400000000000000" pitchFamily="2" charset="-78"/>
                  </a:rPr>
                  <a:t>Learning the Laplacian as a whole with some constraints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𝑊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𝒲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𝑚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  <m:t>𝑊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  <m:t>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  <m:t>𝑍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lang="en-US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𝛼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1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𝑇</m:t>
                          </m:r>
                        </m:sup>
                      </m:sSup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𝑊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1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𝛽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𝑊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𝐹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Convex Optimization [5][6]</a:t>
                </a:r>
              </a:p>
              <a:p>
                <a:pPr lvl="1"/>
                <a:r>
                  <a:rPr lang="en-US" dirty="0"/>
                  <a:t>Blah, Blah, Blah</a:t>
                </a:r>
              </a:p>
              <a:p>
                <a:pPr lvl="1"/>
                <a:endParaRPr lang="en-US" dirty="0"/>
              </a:p>
              <a:p>
                <a:pPr lvl="3"/>
                <a:endParaRPr lang="en-US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7E65C-C425-464F-9645-A4B6FBB68B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3256C4F-9508-4A05-99B2-74552DC9D5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870FE-DA8E-424E-9665-3070B43B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9125" y="6294642"/>
            <a:ext cx="2743200" cy="365125"/>
          </a:xfrm>
        </p:spPr>
        <p:txBody>
          <a:bodyPr/>
          <a:lstStyle/>
          <a:p>
            <a:fld id="{20180640-C14E-45D9-9DB0-B0DE124257E1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CB24D1-7668-162B-AD5D-E45B577CA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417" y="1498486"/>
            <a:ext cx="6395166" cy="49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43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631E-0628-415A-802F-7C37BCE32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Testing Criteria</a:t>
            </a:r>
            <a:r>
              <a:rPr lang="en-US" sz="3200" b="1" dirty="0"/>
              <a:t>[8][9]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7E3BE-5FFB-42E2-A685-AD3BB6734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Accuracy of a Classifier Using Cross Validation</a:t>
            </a:r>
          </a:p>
          <a:p>
            <a:pPr lvl="1"/>
            <a:r>
              <a:rPr lang="en-US" dirty="0"/>
              <a:t>SVM</a:t>
            </a:r>
          </a:p>
          <a:p>
            <a:pPr lvl="1"/>
            <a:r>
              <a:rPr lang="en-US" dirty="0"/>
              <a:t>Neural Network</a:t>
            </a:r>
          </a:p>
          <a:p>
            <a:pPr lvl="1"/>
            <a:r>
              <a:rPr lang="en-US" dirty="0"/>
              <a:t>Decision Tree</a:t>
            </a:r>
          </a:p>
          <a:p>
            <a:pPr lvl="1"/>
            <a:r>
              <a:rPr lang="en-US" dirty="0"/>
              <a:t>Etc.</a:t>
            </a:r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E4841FF5-5F91-4CD5-BE0C-AEB64E308E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ACCA0-1953-4BB7-BFC0-8C5199B33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9</a:t>
            </a:fld>
            <a:endParaRPr lang="en-US"/>
          </a:p>
        </p:txBody>
      </p:sp>
      <p:pic>
        <p:nvPicPr>
          <p:cNvPr id="1028" name="Picture 4" descr="Memetic Memory: What Memes Can Teach Us About Machine Learning">
            <a:extLst>
              <a:ext uri="{FF2B5EF4-FFF2-40B4-BE49-F238E27FC236}">
                <a16:creationId xmlns:a16="http://schemas.microsoft.com/office/drawing/2014/main" id="{E1743C8F-8585-750C-D980-0D319065E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045" y="3681913"/>
            <a:ext cx="3043910" cy="303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1340</TotalTime>
  <Words>655</Words>
  <Application>Microsoft Office PowerPoint</Application>
  <PresentationFormat>Widescreen</PresentationFormat>
  <Paragraphs>104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Lora</vt:lpstr>
      <vt:lpstr>Office Theme</vt:lpstr>
      <vt:lpstr>Hello!</vt:lpstr>
      <vt:lpstr>PowerPoint Presentation</vt:lpstr>
      <vt:lpstr>What is a Multi-Channel EEG Signal? [1]</vt:lpstr>
      <vt:lpstr>Pre-Processing [1]</vt:lpstr>
      <vt:lpstr>EEG as a Random Process [1]</vt:lpstr>
      <vt:lpstr>But What is a Graph Signal? [2]</vt:lpstr>
      <vt:lpstr>Graph Operations [2]</vt:lpstr>
      <vt:lpstr>Learning Graphs From A Smooth Signal[3]</vt:lpstr>
      <vt:lpstr>Testing Criteria[8][9]</vt:lpstr>
      <vt:lpstr>References 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به نام خدا</dc:title>
  <dc:creator>Arshak Rezvani</dc:creator>
  <cp:lastModifiedBy>Arshak Rezvani</cp:lastModifiedBy>
  <cp:revision>22</cp:revision>
  <dcterms:created xsi:type="dcterms:W3CDTF">2022-02-01T17:51:10Z</dcterms:created>
  <dcterms:modified xsi:type="dcterms:W3CDTF">2022-12-09T20:32:20Z</dcterms:modified>
</cp:coreProperties>
</file>